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9" r:id="rId5"/>
    <p:sldId id="273" r:id="rId6"/>
    <p:sldId id="274" r:id="rId7"/>
    <p:sldId id="280" r:id="rId8"/>
    <p:sldId id="269" r:id="rId9"/>
    <p:sldId id="265" r:id="rId10"/>
    <p:sldId id="268" r:id="rId11"/>
    <p:sldId id="271" r:id="rId12"/>
    <p:sldId id="270" r:id="rId13"/>
    <p:sldId id="275" r:id="rId14"/>
    <p:sldId id="261" r:id="rId15"/>
    <p:sldId id="262" r:id="rId16"/>
    <p:sldId id="277" r:id="rId17"/>
    <p:sldId id="278" r:id="rId18"/>
    <p:sldId id="281" r:id="rId19"/>
    <p:sldId id="263" r:id="rId20"/>
    <p:sldId id="27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F5D21-EBDD-4168-A657-D4A323D3714B}" type="datetimeFigureOut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BBC2E-4396-4727-81F1-070CD4E411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5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E14F-B8E8-4627-BBB3-6B151BAA0E9A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D69B-E4FB-4AA4-83BC-8B1C3E51F654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DC33-5CD6-4CFC-9E2C-96761C7E6D34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284B-A369-4F99-9B30-5CD72F7A0A76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7B44-E1EB-427A-94EF-06A353E78A06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EF2-54B8-498A-AFAA-6D89D7FF9529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9BDF-B129-47D2-AABC-8454BFACD8EB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0169-4D68-40DC-85C6-2476C19705E0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C8FD-A86D-4A24-A998-991EC91A6CEA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C2F9-090B-4857-98E5-0D80048F269A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272E-AE0B-4FE0-AB6F-50C5477D14A0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2F2E-1916-494E-B8C5-126E7EA83773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45.wmf"/><Relationship Id="rId18" Type="http://schemas.openxmlformats.org/officeDocument/2006/relationships/image" Target="../media/image50.png"/><Relationship Id="rId3" Type="http://schemas.openxmlformats.org/officeDocument/2006/relationships/tags" Target="../tags/tag9.xml"/><Relationship Id="rId21" Type="http://schemas.openxmlformats.org/officeDocument/2006/relationships/image" Target="../media/image53.png"/><Relationship Id="rId7" Type="http://schemas.openxmlformats.org/officeDocument/2006/relationships/tags" Target="../tags/tag13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49.png"/><Relationship Id="rId2" Type="http://schemas.openxmlformats.org/officeDocument/2006/relationships/tags" Target="../tags/tag8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vmlDrawing" Target="../drawings/vmlDrawing1.v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tags" Target="../tags/tag16.xml"/><Relationship Id="rId19" Type="http://schemas.openxmlformats.org/officeDocument/2006/relationships/image" Target="../media/image51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6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6.wmf"/><Relationship Id="rId12" Type="http://schemas.openxmlformats.org/officeDocument/2006/relationships/image" Target="../media/image58.wmf"/><Relationship Id="rId1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6.pn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0.png"/><Relationship Id="rId19" Type="http://schemas.openxmlformats.org/officeDocument/2006/relationships/image" Target="../media/image63.png"/><Relationship Id="rId4" Type="http://schemas.openxmlformats.org/officeDocument/2006/relationships/image" Target="../media/image45.wmf"/><Relationship Id="rId9" Type="http://schemas.openxmlformats.org/officeDocument/2006/relationships/image" Target="../media/image57.wmf"/><Relationship Id="rId14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jpeg"/><Relationship Id="rId4" Type="http://schemas.openxmlformats.org/officeDocument/2006/relationships/tags" Target="../tags/tag4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320334"/>
            <a:ext cx="8424936" cy="1470025"/>
          </a:xfrm>
        </p:spPr>
        <p:txBody>
          <a:bodyPr/>
          <a:lstStyle/>
          <a:p>
            <a:r>
              <a:rPr lang="en-US" altLang="zh-CN" dirty="0" smtClean="0"/>
              <a:t>Charmless B to VT decays in PQCD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076109"/>
            <a:ext cx="6400800" cy="1126976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Run-</a:t>
            </a:r>
            <a:r>
              <a:rPr lang="en-US" altLang="zh-CN" sz="2800" dirty="0" err="1">
                <a:solidFill>
                  <a:schemeClr val="tx1"/>
                </a:solidFill>
              </a:rPr>
              <a:t>Hui</a:t>
            </a:r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Li</a:t>
            </a:r>
          </a:p>
          <a:p>
            <a:r>
              <a:rPr lang="en-US" altLang="zh-CN" sz="2800" dirty="0" err="1" smtClean="0">
                <a:solidFill>
                  <a:schemeClr val="tx1"/>
                </a:solidFill>
              </a:rPr>
              <a:t>Yonsei</a:t>
            </a:r>
            <a:r>
              <a:rPr lang="en-US" altLang="zh-CN" sz="2800" dirty="0" smtClean="0">
                <a:solidFill>
                  <a:schemeClr val="tx1"/>
                </a:solidFill>
              </a:rPr>
              <a:t> Univ.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419109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Collaborate with C.S. Kim, F. </a:t>
            </a:r>
            <a:r>
              <a:rPr lang="en-US" altLang="zh-CN" sz="2800" dirty="0" err="1" smtClean="0"/>
              <a:t>Simanjuntak</a:t>
            </a:r>
            <a:r>
              <a:rPr lang="en-US" altLang="zh-CN" sz="2800" dirty="0" smtClean="0"/>
              <a:t>, Z.T. </a:t>
            </a:r>
            <a:r>
              <a:rPr lang="en-US" altLang="zh-CN" sz="2800" dirty="0" err="1" smtClean="0"/>
              <a:t>Zou</a:t>
            </a:r>
            <a:r>
              <a:rPr lang="en-US" altLang="zh-CN" sz="2800" dirty="0" smtClean="0"/>
              <a:t>. Based on PRD 88,014031.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26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58AB14B8-1C73-4BFE-A644-DF2D0A10AED0}" type="datetime1">
              <a:rPr lang="zh-CN" altLang="en-US" smtClean="0"/>
              <a:t>2014/2/14</a:t>
            </a:fld>
            <a:endParaRPr lang="en-US" altLang="zh-CN"/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50F75F79-9782-4C49-91B9-10121F6E9052}" type="slidenum">
              <a:rPr lang="en-US" altLang="zh-CN"/>
              <a:pPr eaLnBrk="1" hangingPunct="1"/>
              <a:t>10</a:t>
            </a:fld>
            <a:endParaRPr lang="en-US" altLang="zh-CN"/>
          </a:p>
        </p:txBody>
      </p:sp>
      <p:sp>
        <p:nvSpPr>
          <p:cNvPr id="922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271" y="764704"/>
            <a:ext cx="8540750" cy="46085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800" dirty="0" smtClean="0"/>
              <a:t>By defining a new polarization vector</a:t>
            </a:r>
          </a:p>
          <a:p>
            <a:pPr eaLnBrk="1" hangingPunct="1"/>
            <a:endParaRPr lang="en-US" altLang="zh-CN" sz="2800" dirty="0" smtClean="0"/>
          </a:p>
          <a:p>
            <a:pPr eaLnBrk="1" hangingPunct="1"/>
            <a:endParaRPr lang="en-US" altLang="zh-CN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CN" sz="2800" dirty="0" smtClean="0"/>
              <a:t> the tensor wave function can be expressed as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CN" sz="2800" dirty="0" smtClean="0"/>
              <a:t>The wave function of the vector meson is 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8" y="1425104"/>
            <a:ext cx="2232025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585021" y="1496541"/>
            <a:ext cx="4897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 v is the light cone direction opposite to the one along which the tensor meson moves.</a:t>
            </a:r>
          </a:p>
        </p:txBody>
      </p:sp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6" y="2842050"/>
            <a:ext cx="87630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1" y="4797152"/>
            <a:ext cx="8713787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/>
              <a:t>Similarities with Vector mesons</a:t>
            </a:r>
          </a:p>
        </p:txBody>
      </p:sp>
    </p:spTree>
    <p:extLst>
      <p:ext uri="{BB962C8B-B14F-4D97-AF65-F5344CB8AC3E}">
        <p14:creationId xmlns:p14="http://schemas.microsoft.com/office/powerpoint/2010/main" val="7598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2392A93-F656-48C5-8DA4-97E0B2483E3E}" type="datetime1">
              <a:rPr lang="zh-CN" altLang="en-US"/>
              <a:pPr eaLnBrk="1" hangingPunct="1"/>
              <a:t>2014/2/14</a:t>
            </a:fld>
            <a:endParaRPr lang="en-US" altLang="zh-CN"/>
          </a:p>
        </p:txBody>
      </p:sp>
      <p:sp>
        <p:nvSpPr>
          <p:cNvPr id="1433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B9E69E9A-8F4A-48B9-B6F2-57C0F5BCE6F9}" type="slidenum">
              <a:rPr lang="en-US" altLang="zh-CN"/>
              <a:pPr eaLnBrk="1" hangingPunct="1"/>
              <a:t>11</a:t>
            </a:fld>
            <a:endParaRPr lang="en-US" altLang="zh-CN"/>
          </a:p>
        </p:txBody>
      </p:sp>
      <p:sp>
        <p:nvSpPr>
          <p:cNvPr id="1434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200" dirty="0" smtClean="0"/>
              <a:t>Difference of </a:t>
            </a:r>
            <a:r>
              <a:rPr lang="en-US" altLang="zh-CN" sz="3600" dirty="0" smtClean="0"/>
              <a:t>wave function behavior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9" y="1628775"/>
            <a:ext cx="40290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7419" y="4149725"/>
            <a:ext cx="4029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 smtClean="0"/>
              <a:t>Vector meson</a:t>
            </a:r>
            <a:endParaRPr lang="en-US" altLang="zh-CN" sz="24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98" y="1657722"/>
            <a:ext cx="39433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44008" y="4149080"/>
            <a:ext cx="4029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 dirty="0" smtClean="0"/>
              <a:t>Tensor meson</a:t>
            </a:r>
            <a:endParaRPr lang="en-US" altLang="zh-CN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06725" y="514729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Asymptotic Form</a:t>
            </a:r>
            <a:endParaRPr lang="zh-CN" altLang="en-US" sz="2800" dirty="0"/>
          </a:p>
        </p:txBody>
      </p:sp>
      <p:cxnSp>
        <p:nvCxnSpPr>
          <p:cNvPr id="4" name="直接箭头连接符 3"/>
          <p:cNvCxnSpPr>
            <a:stCxn id="2" idx="0"/>
          </p:cNvCxnSpPr>
          <p:nvPr/>
        </p:nvCxnSpPr>
        <p:spPr>
          <a:xfrm flipV="1">
            <a:off x="4806925" y="4221088"/>
            <a:ext cx="341139" cy="9262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3923929" y="4379912"/>
            <a:ext cx="572565" cy="7673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2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059010BB-E00C-4FC0-B4B2-474E228D8AC2}" type="datetime1">
              <a:rPr lang="zh-CN" altLang="en-US"/>
              <a:pPr eaLnBrk="1" hangingPunct="1"/>
              <a:t>2014/2/14</a:t>
            </a:fld>
            <a:endParaRPr lang="en-US" altLang="zh-CN"/>
          </a:p>
        </p:txBody>
      </p:sp>
      <p:sp>
        <p:nvSpPr>
          <p:cNvPr id="1331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52E51A35-DA5F-4D97-B01D-D36BFBA5251E}" type="slidenum">
              <a:rPr lang="en-US" altLang="zh-CN"/>
              <a:pPr eaLnBrk="1" hangingPunct="1"/>
              <a:t>12</a:t>
            </a:fld>
            <a:endParaRPr lang="en-US" altLang="zh-CN"/>
          </a:p>
        </p:txBody>
      </p:sp>
      <p:sp>
        <p:nvSpPr>
          <p:cNvPr id="1331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/>
              <a:t>Topological Tree Diagrams in </a:t>
            </a:r>
            <a:r>
              <a:rPr lang="en-US" altLang="zh-CN" sz="3600" dirty="0"/>
              <a:t>P</a:t>
            </a:r>
            <a:r>
              <a:rPr lang="en-US" altLang="zh-CN" sz="3600" dirty="0" smtClean="0"/>
              <a:t>QCD</a:t>
            </a:r>
          </a:p>
        </p:txBody>
      </p:sp>
      <p:sp>
        <p:nvSpPr>
          <p:cNvPr id="1331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700213"/>
            <a:ext cx="8540750" cy="41941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Emission diagrams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  <a:p>
            <a:pPr eaLnBrk="1" hangingPunct="1"/>
            <a:r>
              <a:rPr lang="en-US" altLang="zh-CN" dirty="0" smtClean="0"/>
              <a:t>Annihilation diagrams</a:t>
            </a:r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18669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20938"/>
            <a:ext cx="18573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0938"/>
            <a:ext cx="20478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20938"/>
            <a:ext cx="19526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4587875"/>
            <a:ext cx="15049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81525"/>
            <a:ext cx="14287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81525"/>
            <a:ext cx="14382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81525"/>
            <a:ext cx="1419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97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284B-A369-4F99-9B30-5CD72F7A0A76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9" y="836712"/>
            <a:ext cx="7675205" cy="275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/>
              <a:t>Results</a:t>
            </a:r>
          </a:p>
        </p:txBody>
      </p:sp>
      <p:sp>
        <p:nvSpPr>
          <p:cNvPr id="6" name="矩形 5"/>
          <p:cNvSpPr/>
          <p:nvPr/>
        </p:nvSpPr>
        <p:spPr>
          <a:xfrm>
            <a:off x="2771800" y="2348880"/>
            <a:ext cx="273630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57199" y="3649351"/>
            <a:ext cx="8608491" cy="3092017"/>
            <a:chOff x="457199" y="3649351"/>
            <a:chExt cx="8608491" cy="3092017"/>
          </a:xfrm>
        </p:grpSpPr>
        <p:sp>
          <p:nvSpPr>
            <p:cNvPr id="2" name="TextBox 1"/>
            <p:cNvSpPr txBox="1"/>
            <p:nvPr/>
          </p:nvSpPr>
          <p:spPr>
            <a:xfrm>
              <a:off x="457199" y="3649351"/>
              <a:ext cx="86084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PQCD can not explain all the BRs. QCDF can accommodate the data by fitting. However, hard to understand dynamically. </a:t>
              </a:r>
              <a:endParaRPr lang="zh-CN" alt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70496" y="4705980"/>
                  <a:ext cx="2160239" cy="523220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 smtClean="0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𝑉𝑇</m:t>
                            </m:r>
                          </m:sup>
                        </m:sSup>
                        <m:r>
                          <a:rPr lang="en-US" altLang="zh-CN" sz="2800" i="1" smtClean="0">
                            <a:latin typeface="Cambria Math"/>
                            <a:ea typeface="Cambria Math"/>
                          </a:rPr>
                          <m:t>≫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𝑇𝑉</m:t>
                            </m:r>
                          </m:sup>
                        </m:sSup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496" y="4705980"/>
                  <a:ext cx="2160239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457199" y="5877272"/>
              <a:ext cx="159452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PRD83,034001</a:t>
              </a:r>
              <a:endParaRPr lang="zh-CN" altLang="en-US" dirty="0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347864" y="4469006"/>
              <a:ext cx="4824536" cy="2272362"/>
              <a:chOff x="2915816" y="4388134"/>
              <a:chExt cx="4824536" cy="2272362"/>
            </a:xfrm>
          </p:grpSpPr>
          <p:pic>
            <p:nvPicPr>
              <p:cNvPr id="921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4388134"/>
                <a:ext cx="1671534" cy="22723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952" y="4509490"/>
                <a:ext cx="1472492" cy="20296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999541" y="5062650"/>
                    <a:ext cx="576064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5400" i="1" smtClean="0">
                              <a:latin typeface="Cambria Math"/>
                            </a:rPr>
                            <m:t>≫</m:t>
                          </m:r>
                        </m:oMath>
                      </m:oMathPara>
                    </a14:m>
                    <a:endParaRPr lang="zh-CN" altLang="en-US" sz="54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9541" y="5062650"/>
                    <a:ext cx="576064" cy="92333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1368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矩形 18"/>
              <p:cNvSpPr/>
              <p:nvPr/>
            </p:nvSpPr>
            <p:spPr>
              <a:xfrm>
                <a:off x="2915816" y="4388134"/>
                <a:ext cx="4824536" cy="227236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右箭头 20"/>
            <p:cNvSpPr/>
            <p:nvPr/>
          </p:nvSpPr>
          <p:spPr>
            <a:xfrm>
              <a:off x="2771800" y="4869160"/>
              <a:ext cx="432048" cy="2743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568952" cy="530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A92F-1D24-4975-B1EB-8CD50AC7EE35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7" y="332656"/>
                <a:ext cx="8136903" cy="52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𝑆𝑜𝑚𝑒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zh-CN" sz="20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𝑉𝑇</m:t>
                      </m:r>
                      <m:r>
                        <a:rPr lang="en-US" altLang="zh-CN" sz="20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/>
                          <a:ea typeface="Cambria Math"/>
                        </a:rPr>
                        <m:t>dec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𝑎𝑦𝑠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.  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𝑈𝑛𝑖𝑡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𝐵𝑅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𝐴</m:t>
                          </m:r>
                        </m:e>
                        <m:sub/>
                        <m:sup>
                          <m:eqArr>
                            <m:eqArr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𝑑𝑖𝑟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𝐶𝑃</m:t>
                              </m:r>
                            </m:e>
                          </m:eqArr>
                        </m:sup>
                      </m:sSubSup>
                      <m:r>
                        <a:rPr lang="en-US" altLang="zh-CN" sz="2000" b="0" i="0" smtClean="0">
                          <a:latin typeface="Cambria Math"/>
                        </a:rPr>
                        <m:t>(%)</m:t>
                      </m:r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332656"/>
                <a:ext cx="8136903" cy="5298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7524328" y="4869160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467544" y="2060848"/>
            <a:ext cx="38164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95536" y="2348880"/>
            <a:ext cx="38164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5769-D7A8-41C7-BEA9-6627354A4A1E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5577" y="332656"/>
                <a:ext cx="8136903" cy="52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𝑆𝑜𝑚𝑒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  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  <m:r>
                        <a:rPr lang="en-US" altLang="zh-CN" sz="20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𝑉𝑇</m:t>
                      </m:r>
                      <m:r>
                        <a:rPr lang="en-US" altLang="zh-CN" sz="20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/>
                          <a:ea typeface="Cambria Math"/>
                        </a:rPr>
                        <m:t>dec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𝑎𝑦𝑠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.  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𝑈𝑛𝑖𝑡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𝐵𝑅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𝐴</m:t>
                          </m:r>
                        </m:e>
                        <m:sub/>
                        <m:sup>
                          <m:eqArr>
                            <m:eqArr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𝑑𝑖𝑟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𝐶𝑃</m:t>
                              </m:r>
                            </m:e>
                          </m:eqArr>
                        </m:sup>
                      </m:sSubSup>
                      <m:r>
                        <a:rPr lang="en-US" altLang="zh-CN" sz="2000" b="0" i="0" smtClean="0">
                          <a:latin typeface="Cambria Math"/>
                        </a:rPr>
                        <m:t>(%)</m:t>
                      </m:r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332656"/>
                <a:ext cx="8136903" cy="5298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>
          <a:xfrm>
            <a:off x="0" y="2132856"/>
            <a:ext cx="39239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4377" y="2420888"/>
            <a:ext cx="39239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284B-A369-4F99-9B30-5CD72F7A0A76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971600" y="346646"/>
            <a:ext cx="5976664" cy="778098"/>
            <a:chOff x="971600" y="346646"/>
            <a:chExt cx="5976664" cy="778098"/>
          </a:xfrm>
        </p:grpSpPr>
        <p:sp>
          <p:nvSpPr>
            <p:cNvPr id="6" name="标题 1"/>
            <p:cNvSpPr txBox="1">
              <a:spLocks/>
            </p:cNvSpPr>
            <p:nvPr/>
          </p:nvSpPr>
          <p:spPr>
            <a:xfrm>
              <a:off x="971600" y="346646"/>
              <a:ext cx="5976664" cy="7780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 smtClean="0"/>
                <a:t>in</a:t>
              </a:r>
              <a:endParaRPr lang="zh-CN" altLang="en-US" sz="3600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2418713"/>
                </p:ext>
              </p:extLst>
            </p:nvPr>
          </p:nvGraphicFramePr>
          <p:xfrm>
            <a:off x="3203848" y="422386"/>
            <a:ext cx="504056" cy="456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" name="Equation" r:id="rId12" imgW="266400" imgH="241200" progId="Equation.DSMT4">
                    <p:embed/>
                  </p:oleObj>
                </mc:Choice>
                <mc:Fallback>
                  <p:oleObj name="Equation" r:id="rId12" imgW="2664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03848" y="422386"/>
                          <a:ext cx="504056" cy="4560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41479"/>
              <a:ext cx="1800200" cy="475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2926160" y="3662710"/>
            <a:ext cx="4038600" cy="6858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60" y="1268760"/>
            <a:ext cx="368776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23" y="3757960"/>
            <a:ext cx="385603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60" y="2792760"/>
            <a:ext cx="3036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60" y="3222973"/>
            <a:ext cx="33639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60" y="4577110"/>
            <a:ext cx="441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926160" y="195456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>
                <a:latin typeface="Comic Sans MS" pitchFamily="66" charset="0"/>
              </a:rPr>
              <a:t>CP violation needs the interference of at least two weak amplitudes.</a:t>
            </a:r>
            <a:r>
              <a:rPr lang="en-US" altLang="zh-CN"/>
              <a:t> 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95536" y="1285702"/>
            <a:ext cx="2362200" cy="271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    : weak phases from CKM matrix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     : strong phases from hadronic matrix elements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     : Tree magnitude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      : Penguin        magnitude</a:t>
            </a:r>
          </a:p>
        </p:txBody>
      </p:sp>
      <p:pic>
        <p:nvPicPr>
          <p:cNvPr id="17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6" y="1374602"/>
            <a:ext cx="30480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6" y="1984202"/>
            <a:ext cx="268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6" y="3011315"/>
            <a:ext cx="1952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9" y="3417715"/>
            <a:ext cx="2079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43"/>
          <p:cNvSpPr>
            <a:spLocks noChangeArrowheads="1"/>
          </p:cNvSpPr>
          <p:nvPr/>
        </p:nvSpPr>
        <p:spPr bwMode="auto">
          <a:xfrm>
            <a:off x="6431360" y="4424710"/>
            <a:ext cx="10668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7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C8FD-A86D-4A24-A998-991EC91A6CEA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971600" y="346646"/>
            <a:ext cx="5976664" cy="778098"/>
            <a:chOff x="971600" y="346646"/>
            <a:chExt cx="5976664" cy="778098"/>
          </a:xfrm>
        </p:grpSpPr>
        <p:sp>
          <p:nvSpPr>
            <p:cNvPr id="5" name="标题 1"/>
            <p:cNvSpPr txBox="1">
              <a:spLocks/>
            </p:cNvSpPr>
            <p:nvPr/>
          </p:nvSpPr>
          <p:spPr>
            <a:xfrm>
              <a:off x="971600" y="346646"/>
              <a:ext cx="5976664" cy="77809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600" dirty="0" smtClean="0"/>
                <a:t>in</a:t>
              </a:r>
              <a:endParaRPr lang="zh-CN" altLang="en-US" sz="3600" dirty="0"/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3632741"/>
                </p:ext>
              </p:extLst>
            </p:nvPr>
          </p:nvGraphicFramePr>
          <p:xfrm>
            <a:off x="3203848" y="422386"/>
            <a:ext cx="504056" cy="456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2" name="Equation" r:id="rId3" imgW="266400" imgH="241200" progId="Equation.DSMT4">
                    <p:embed/>
                  </p:oleObj>
                </mc:Choice>
                <mc:Fallback>
                  <p:oleObj name="Equation" r:id="rId3" imgW="2664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03848" y="422386"/>
                          <a:ext cx="504056" cy="4560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441479"/>
              <a:ext cx="1800200" cy="475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715042"/>
              </p:ext>
            </p:extLst>
          </p:nvPr>
        </p:nvGraphicFramePr>
        <p:xfrm>
          <a:off x="1184275" y="1268413"/>
          <a:ext cx="37861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3" name="Equation" r:id="rId6" imgW="1625400" imgH="241200" progId="Equation.DSMT4">
                  <p:embed/>
                </p:oleObj>
              </mc:Choice>
              <mc:Fallback>
                <p:oleObj name="Equation" r:id="rId6" imgW="1625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84275" y="1268413"/>
                        <a:ext cx="378618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56250"/>
              </p:ext>
            </p:extLst>
          </p:nvPr>
        </p:nvGraphicFramePr>
        <p:xfrm>
          <a:off x="967705" y="3700958"/>
          <a:ext cx="61245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" name="Equation" r:id="rId8" imgW="2628720" imgH="253800" progId="Equation.DSMT4">
                  <p:embed/>
                </p:oleObj>
              </mc:Choice>
              <mc:Fallback>
                <p:oleObj name="Equation" r:id="rId8" imgW="2628720" imgH="2538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705" y="3700958"/>
                        <a:ext cx="61245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椭圆 10"/>
          <p:cNvSpPr/>
          <p:nvPr/>
        </p:nvSpPr>
        <p:spPr>
          <a:xfrm>
            <a:off x="1763688" y="1124744"/>
            <a:ext cx="936104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547664" y="3573016"/>
            <a:ext cx="936104" cy="79208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弧形箭头 15"/>
          <p:cNvSpPr/>
          <p:nvPr/>
        </p:nvSpPr>
        <p:spPr>
          <a:xfrm>
            <a:off x="1331640" y="1772816"/>
            <a:ext cx="432048" cy="1800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3528" y="2420888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CN" sz="2800" b="0" i="1" smtClean="0">
                          <a:latin typeface="Cambria Math"/>
                          <a:ea typeface="Cambria Math"/>
                        </a:rPr>
                        <m:t>2.5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0888"/>
                <a:ext cx="720080" cy="523220"/>
              </a:xfrm>
              <a:prstGeom prst="rect">
                <a:avLst/>
              </a:prstGeom>
              <a:blipFill rotWithShape="1">
                <a:blip r:embed="rId10"/>
                <a:stretch>
                  <a:fillRect r="-20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947004"/>
              </p:ext>
            </p:extLst>
          </p:nvPr>
        </p:nvGraphicFramePr>
        <p:xfrm>
          <a:off x="3402380" y="2475681"/>
          <a:ext cx="7207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" name="Equation" r:id="rId11" imgW="368280" imgH="228600" progId="Equation.DSMT4">
                  <p:embed/>
                </p:oleObj>
              </mc:Choice>
              <mc:Fallback>
                <p:oleObj name="Equation" r:id="rId11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02380" y="2475681"/>
                        <a:ext cx="720725" cy="449263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32212"/>
              </p:ext>
            </p:extLst>
          </p:nvPr>
        </p:nvGraphicFramePr>
        <p:xfrm>
          <a:off x="971600" y="4611755"/>
          <a:ext cx="1420763" cy="47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" name="Equation" r:id="rId13" imgW="685800" imgH="228600" progId="Equation.DSMT4">
                  <p:embed/>
                </p:oleObj>
              </mc:Choice>
              <mc:Fallback>
                <p:oleObj name="Equation" r:id="rId13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1600" y="4611755"/>
                        <a:ext cx="1420763" cy="473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375069"/>
              </p:ext>
            </p:extLst>
          </p:nvPr>
        </p:nvGraphicFramePr>
        <p:xfrm>
          <a:off x="1043608" y="4941416"/>
          <a:ext cx="1296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7" name="Equation" r:id="rId15" imgW="685800" imgH="228600" progId="Equation.DSMT4">
                  <p:embed/>
                </p:oleObj>
              </mc:Choice>
              <mc:Fallback>
                <p:oleObj name="Equation" r:id="rId15" imgW="685800" imgH="228600" progId="Equation.DSMT4">
                  <p:embed/>
                  <p:pic>
                    <p:nvPicPr>
                      <p:cNvPr id="0" name="对象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941416"/>
                        <a:ext cx="12969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971600" y="4581128"/>
            <a:ext cx="151216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>
            <a:endCxn id="9" idx="2"/>
          </p:cNvCxnSpPr>
          <p:nvPr/>
        </p:nvCxnSpPr>
        <p:spPr>
          <a:xfrm flipH="1" flipV="1">
            <a:off x="3077369" y="1830388"/>
            <a:ext cx="414512" cy="6169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2555776" y="4221088"/>
            <a:ext cx="50405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81" name="Picture 10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25" y="4941168"/>
            <a:ext cx="212023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2" name="Picture 1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1431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9" name="Picture 1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71" y="1523075"/>
            <a:ext cx="1976586" cy="186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曲线连接符 29"/>
          <p:cNvCxnSpPr>
            <a:stCxn id="3189" idx="1"/>
          </p:cNvCxnSpPr>
          <p:nvPr/>
        </p:nvCxnSpPr>
        <p:spPr>
          <a:xfrm rot="10800000">
            <a:off x="4211961" y="1830389"/>
            <a:ext cx="1748011" cy="627072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曲线连接符 36"/>
          <p:cNvCxnSpPr/>
          <p:nvPr/>
        </p:nvCxnSpPr>
        <p:spPr>
          <a:xfrm rot="5400000" flipH="1" flipV="1">
            <a:off x="3905927" y="4275095"/>
            <a:ext cx="720081" cy="612069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曲线连接符 39"/>
          <p:cNvCxnSpPr>
            <a:stCxn id="3182" idx="0"/>
          </p:cNvCxnSpPr>
          <p:nvPr/>
        </p:nvCxnSpPr>
        <p:spPr>
          <a:xfrm rot="16200000" flipV="1">
            <a:off x="6511939" y="3865327"/>
            <a:ext cx="216023" cy="927547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DC8FD-A86D-4A24-A998-991EC91A6CEA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/>
              <a:t>In QCDF</a:t>
            </a:r>
            <a:endParaRPr lang="zh-CN" alt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8964489" cy="5298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8172400" y="2276872"/>
            <a:ext cx="79208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38032" y="3155998"/>
            <a:ext cx="792089" cy="705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138032" y="4365104"/>
            <a:ext cx="79208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028384" y="5229200"/>
            <a:ext cx="1088505" cy="648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1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1A1B-7640-4407-87D8-E38F43D1C96A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1" y="1052736"/>
            <a:ext cx="8258085" cy="504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7544" y="332656"/>
                <a:ext cx="8136903" cy="52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𝑆𝑜𝑚𝑒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   </m:t>
                      </m:r>
                      <m:acc>
                        <m:accPr>
                          <m:chr m:val="̅"/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acc>
                      <m:r>
                        <a:rPr lang="en-US" altLang="zh-CN" sz="20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𝑉𝑇</m:t>
                      </m:r>
                      <m:r>
                        <a:rPr lang="en-US" altLang="zh-CN" sz="20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/>
                          <a:ea typeface="Cambria Math"/>
                        </a:rPr>
                        <m:t>dec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𝑎𝑦𝑠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.  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𝑈𝑛𝑖𝑡</m:t>
                      </m:r>
                      <m:r>
                        <a:rPr lang="en-US" altLang="zh-CN" sz="2000" b="0" i="1" smtClean="0">
                          <a:latin typeface="Cambria Math"/>
                          <a:ea typeface="Cambria Math"/>
                        </a:rPr>
                        <m:t>: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𝐵𝑅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/>
                        </a:rPr>
                        <m:t>,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𝐴</m:t>
                          </m:r>
                        </m:e>
                        <m:sub/>
                        <m:sup>
                          <m:eqArr>
                            <m:eqArr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𝑑𝑖𝑟</m:t>
                              </m:r>
                            </m:e>
                            <m:e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𝐶𝑃</m:t>
                              </m:r>
                            </m:e>
                          </m:eqArr>
                        </m:sup>
                      </m:sSubSup>
                      <m:r>
                        <a:rPr lang="en-US" altLang="zh-CN" sz="2000" b="0" i="0" smtClean="0">
                          <a:latin typeface="Cambria Math"/>
                        </a:rPr>
                        <m:t>(%)</m:t>
                      </m:r>
                    </m:oMath>
                  </m:oMathPara>
                </a14:m>
                <a:endParaRPr lang="en-US" altLang="zh-CN" sz="2000" b="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136903" cy="5298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3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Content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5232" y="1528192"/>
            <a:ext cx="6923112" cy="3773016"/>
          </a:xfrm>
        </p:spPr>
        <p:txBody>
          <a:bodyPr/>
          <a:lstStyle/>
          <a:p>
            <a:r>
              <a:rPr lang="en-US" altLang="zh-CN" dirty="0" smtClean="0"/>
              <a:t>Introduction ( see Prof. Lu’s report )</a:t>
            </a:r>
            <a:endParaRPr lang="en-US" altLang="zh-CN" dirty="0" smtClean="0"/>
          </a:p>
          <a:p>
            <a:r>
              <a:rPr lang="en-US" altLang="zh-CN" dirty="0" err="1" smtClean="0"/>
              <a:t>Disscusions</a:t>
            </a:r>
            <a:r>
              <a:rPr lang="en-US" altLang="zh-CN" dirty="0" smtClean="0"/>
              <a:t> &amp; results</a:t>
            </a:r>
          </a:p>
          <a:p>
            <a:r>
              <a:rPr lang="en-US" altLang="zh-CN" dirty="0"/>
              <a:t>S</a:t>
            </a:r>
            <a:r>
              <a:rPr lang="en-US" altLang="zh-CN" dirty="0" smtClean="0"/>
              <a:t>ummary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A929-563D-4AAE-9772-71F725CE5BEB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284B-A369-4F99-9B30-5CD72F7A0A76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/>
              <a:t>Summary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457200" y="1196752"/>
                <a:ext cx="8229600" cy="492941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/>
                  <a:t>Charmless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𝑑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𝑉𝑇</m:t>
                    </m:r>
                  </m:oMath>
                </a14:m>
                <a:r>
                  <a:rPr lang="en-US" altLang="zh-CN" sz="2400" dirty="0" smtClean="0"/>
                  <a:t> decays are investigated in the PQCD approach.</a:t>
                </a:r>
              </a:p>
              <a:p>
                <a:r>
                  <a:rPr lang="en-US" altLang="zh-CN" sz="2400" dirty="0" smtClean="0"/>
                  <a:t>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𝐵𝑅</m:t>
                    </m:r>
                  </m:oMath>
                </a14:m>
                <a:r>
                  <a:rPr lang="en-US" altLang="zh-CN" sz="2400" dirty="0" smtClean="0"/>
                  <a:t>s of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decays are at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, some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𝐵𝑅</m:t>
                    </m:r>
                  </m:oMath>
                </a14:m>
                <a:r>
                  <a:rPr lang="en-US" altLang="zh-CN" sz="2400" dirty="0"/>
                  <a:t>s </a:t>
                </a:r>
                <a:r>
                  <a:rPr lang="en-US" altLang="zh-CN" sz="24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decays are mainly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.</a:t>
                </a:r>
              </a:p>
              <a:p>
                <a:r>
                  <a:rPr lang="en-US" altLang="zh-CN" sz="2400" dirty="0" smtClean="0"/>
                  <a:t>In some decay channels, whose only tree operator contributions are suppressed by the annihilation diagrams, there might be a relatively large direct CP violation. </a:t>
                </a:r>
              </a:p>
              <a:p>
                <a:r>
                  <a:rPr lang="en-US" altLang="zh-CN" sz="2400" dirty="0" smtClean="0"/>
                  <a:t>The current experimental data indicates a profound picture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𝐵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𝑉𝑇</m:t>
                    </m:r>
                  </m:oMath>
                </a14:m>
                <a:r>
                  <a:rPr lang="en-US" altLang="zh-CN" sz="2400" dirty="0" smtClean="0"/>
                  <a:t> decays. More data is needed to understand the kinematics totally.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6752"/>
                <a:ext cx="8229600" cy="4929411"/>
              </a:xfrm>
              <a:prstGeom prst="rect">
                <a:avLst/>
              </a:prstGeom>
              <a:blipFill rotWithShape="1">
                <a:blip r:embed="rId2"/>
                <a:stretch>
                  <a:fillRect l="-963" t="-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27584" y="558924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Thank you very much for your attention.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44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6684"/>
            <a:ext cx="6912126" cy="173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Introduction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400" dirty="0" smtClean="0"/>
                  <a:t>Flavor physics has been thoroughly studied in several decades. Many topics are intensively studied. While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𝐵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𝑉𝑇</m:t>
                    </m:r>
                  </m:oMath>
                </a14:m>
                <a:r>
                  <a:rPr lang="en-US" altLang="zh-CN" sz="2400" dirty="0" smtClean="0"/>
                  <a:t> decays:</a:t>
                </a:r>
              </a:p>
              <a:p>
                <a:r>
                  <a:rPr lang="en-US" altLang="zh-CN" sz="2400" dirty="0" smtClean="0"/>
                  <a:t>Theoretical studies:</a:t>
                </a:r>
                <a:endParaRPr lang="en-US" altLang="zh-CN" sz="2400" dirty="0"/>
              </a:p>
              <a:p>
                <a:endParaRPr lang="en-US" altLang="zh-CN" sz="2800" dirty="0" smtClean="0"/>
              </a:p>
              <a:p>
                <a:endParaRPr lang="en-US" altLang="zh-CN" sz="2800" dirty="0"/>
              </a:p>
              <a:p>
                <a:pPr marL="0" indent="0">
                  <a:buNone/>
                </a:pPr>
                <a:endParaRPr lang="en-US" altLang="zh-CN" sz="2800" dirty="0" smtClean="0"/>
              </a:p>
              <a:p>
                <a:pPr marL="0" indent="0">
                  <a:buNone/>
                </a:pPr>
                <a:endParaRPr lang="en-US" altLang="zh-CN" sz="2800" dirty="0"/>
              </a:p>
              <a:p>
                <a:r>
                  <a:rPr lang="en-US" altLang="zh-CN" sz="2400" dirty="0" smtClean="0"/>
                  <a:t>Experimental observations.</a:t>
                </a:r>
              </a:p>
              <a:p>
                <a:endParaRPr lang="en-US" altLang="zh-CN" sz="2800" dirty="0"/>
              </a:p>
              <a:p>
                <a:endParaRPr lang="en-US" altLang="zh-CN" sz="2800" dirty="0" smtClean="0"/>
              </a:p>
              <a:p>
                <a:endParaRPr lang="en-US" altLang="zh-CN" sz="2800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8" y="4869160"/>
            <a:ext cx="7903631" cy="7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7452" y="2276872"/>
            <a:ext cx="14910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Quark model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6960" y="2852936"/>
            <a:ext cx="25248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Generalized factorization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4196" y="3212976"/>
            <a:ext cx="69820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ISGW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3311" y="3573016"/>
            <a:ext cx="13238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LF approach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BA79D-2EAF-4ED4-AD9E-25C7650C297C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8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15" y="188640"/>
            <a:ext cx="5442957" cy="239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284B-A369-4F99-9B30-5CD72F7A0A76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27984" y="1945942"/>
            <a:ext cx="2592288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427984" y="1441886"/>
            <a:ext cx="2592288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弧形箭头 8"/>
          <p:cNvSpPr/>
          <p:nvPr/>
        </p:nvSpPr>
        <p:spPr>
          <a:xfrm>
            <a:off x="7092280" y="1585902"/>
            <a:ext cx="432048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165791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X 5</a:t>
            </a:r>
            <a:endParaRPr lang="zh-CN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1577315" y="1945942"/>
            <a:ext cx="2778661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577315" y="1441886"/>
            <a:ext cx="2778661" cy="504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弧形箭头 12"/>
          <p:cNvSpPr/>
          <p:nvPr/>
        </p:nvSpPr>
        <p:spPr>
          <a:xfrm>
            <a:off x="1187624" y="1657910"/>
            <a:ext cx="389691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167380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&gt;</a:t>
            </a:r>
            <a:endParaRPr lang="zh-CN" alt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1560" y="5559623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Charmed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𝐵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𝑉𝑇</m:t>
                    </m:r>
                  </m:oMath>
                </a14:m>
                <a:r>
                  <a:rPr lang="en-US" altLang="zh-CN" sz="2400" dirty="0" smtClean="0"/>
                  <a:t> </a:t>
                </a:r>
                <a:r>
                  <a:rPr lang="en-US" altLang="zh-CN" sz="2400" dirty="0"/>
                  <a:t>decays in PQCD by Prof. C.D. Lu &amp; students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59623"/>
                <a:ext cx="777686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76" t="-10526" r="-392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7" y="5262987"/>
            <a:ext cx="71151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623508" y="3284984"/>
            <a:ext cx="3740580" cy="1405362"/>
            <a:chOff x="1504894" y="4000500"/>
            <a:chExt cx="2462549" cy="1143000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743" y="4010025"/>
              <a:ext cx="1028700" cy="113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894" y="4000500"/>
              <a:ext cx="14478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577315" y="2924944"/>
            <a:ext cx="436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Polarization fractions, in unit of %.</a:t>
            </a:r>
            <a:endParaRPr lang="zh-CN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524328" y="51571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 QCDF.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527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284B-A369-4F99-9B30-5CD72F7A0A76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850106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Calculation of B meson two body non-</a:t>
            </a:r>
            <a:r>
              <a:rPr lang="en-US" altLang="zh-CN" sz="3600" dirty="0" err="1" smtClean="0"/>
              <a:t>leptonic</a:t>
            </a:r>
            <a:r>
              <a:rPr lang="en-US" altLang="zh-CN" sz="3600" dirty="0" smtClean="0"/>
              <a:t> decays</a:t>
            </a:r>
            <a:endParaRPr lang="zh-CN" altLang="en-US" sz="3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2" y="1424682"/>
            <a:ext cx="79311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4035326"/>
            <a:ext cx="790733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7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9284B-A369-4F99-9B30-5CD72F7A0A76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81000" y="260648"/>
            <a:ext cx="8458200" cy="5257800"/>
            <a:chOff x="381000" y="260648"/>
            <a:chExt cx="8458200" cy="5257800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81000" y="2089448"/>
              <a:ext cx="8458200" cy="3429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81000" y="1632248"/>
              <a:ext cx="4495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/>
                <a:t>Flavor Changed Neutral Current</a:t>
              </a:r>
            </a:p>
          </p:txBody>
        </p:sp>
        <p:pic>
          <p:nvPicPr>
            <p:cNvPr id="9" name="Picture 19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238" y="2470448"/>
              <a:ext cx="5516562" cy="85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563" y="3537248"/>
              <a:ext cx="6294437" cy="1020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756448"/>
              <a:ext cx="45720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381000" y="717848"/>
              <a:ext cx="8458200" cy="914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3" name="Picture 2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38" y="1184573"/>
              <a:ext cx="6240462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 Box 27"/>
            <p:cNvSpPr txBox="1">
              <a:spLocks noChangeArrowheads="1"/>
            </p:cNvSpPr>
            <p:nvPr/>
          </p:nvSpPr>
          <p:spPr bwMode="auto">
            <a:xfrm>
              <a:off x="381000" y="260648"/>
              <a:ext cx="2438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/>
                <a:t>Charged Current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1219200" y="717848"/>
              <a:ext cx="19431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v"/>
              </a:pPr>
              <a:r>
                <a:rPr lang="en-US" altLang="zh-CN" b="1"/>
                <a:t>Tree operators</a:t>
              </a:r>
            </a:p>
          </p:txBody>
        </p:sp>
        <p:pic>
          <p:nvPicPr>
            <p:cNvPr id="16" name="Picture 30" descr="images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13" y="2165648"/>
              <a:ext cx="839787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1" descr="image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5" y="751186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26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585F-C214-4E64-8C5D-865D47813D1A}" type="datetime1">
              <a:rPr lang="zh-CN" altLang="en-US" smtClean="0"/>
              <a:t>2014/2/14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 rot="16200000">
            <a:off x="2324100" y="2212975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7010400" y="3470275"/>
            <a:ext cx="1008063" cy="7207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dirty="0">
                <a:latin typeface="Comic Sans MS" pitchFamily="66" charset="0"/>
              </a:rPr>
              <a:t>LQCD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7010400" y="4156075"/>
            <a:ext cx="1008063" cy="7207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>
                <a:latin typeface="Comic Sans MS" pitchFamily="66" charset="0"/>
              </a:rPr>
              <a:t>LFQM</a:t>
            </a: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7010400" y="4841875"/>
            <a:ext cx="1008063" cy="7207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dirty="0">
                <a:latin typeface="Comic Sans MS" pitchFamily="66" charset="0"/>
              </a:rPr>
              <a:t>LCSR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1295400" y="3851275"/>
            <a:ext cx="1008063" cy="7207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dirty="0">
                <a:latin typeface="Comic Sans MS" pitchFamily="66" charset="0"/>
              </a:rPr>
              <a:t>QCDF</a:t>
            </a: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2514600" y="3851275"/>
            <a:ext cx="1008063" cy="7207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dirty="0">
                <a:latin typeface="Comic Sans MS" pitchFamily="66" charset="0"/>
              </a:rPr>
              <a:t>SCET</a:t>
            </a: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3716338" y="3851275"/>
            <a:ext cx="1008062" cy="7207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>
                <a:latin typeface="Comic Sans MS" pitchFamily="66" charset="0"/>
              </a:rPr>
              <a:t>PQCD</a:t>
            </a:r>
          </a:p>
        </p:txBody>
      </p:sp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7010400" y="5527675"/>
            <a:ext cx="1008063" cy="7207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sz="900"/>
              <a:t>●●● ●●●</a:t>
            </a: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2743200" y="2174875"/>
            <a:ext cx="2286000" cy="60960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ctr"/>
            <a:r>
              <a:rPr lang="en-US" altLang="zh-CN" sz="2000">
                <a:solidFill>
                  <a:schemeClr val="tx2"/>
                </a:solidFill>
                <a:latin typeface="Comic Sans MS" pitchFamily="66" charset="0"/>
              </a:rPr>
              <a:t>  </a:t>
            </a:r>
            <a:r>
              <a:rPr lang="en-US" altLang="zh-CN"/>
              <a:t>Deal with</a:t>
            </a:r>
            <a:r>
              <a:rPr lang="en-US" altLang="zh-CN" sz="2000" b="1">
                <a:solidFill>
                  <a:schemeClr val="tx2"/>
                </a:solidFill>
                <a:latin typeface="宋体" charset="-122"/>
              </a:rPr>
              <a:t>           </a:t>
            </a:r>
            <a:endParaRPr lang="en-US" altLang="zh-CN" sz="2400" b="1">
              <a:solidFill>
                <a:schemeClr val="tx2"/>
              </a:solidFill>
              <a:latin typeface="宋体" charset="-122"/>
            </a:endParaRPr>
          </a:p>
        </p:txBody>
      </p:sp>
      <p:pic>
        <p:nvPicPr>
          <p:cNvPr id="15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27275"/>
            <a:ext cx="10048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609600" y="2174875"/>
            <a:ext cx="1524000" cy="609600"/>
            <a:chOff x="384" y="1632"/>
            <a:chExt cx="960" cy="384"/>
          </a:xfrm>
        </p:grpSpPr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84" y="1632"/>
              <a:ext cx="960" cy="38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CN" altLang="en-US">
                <a:solidFill>
                  <a:srgbClr val="92D050"/>
                </a:solidFill>
              </a:endParaRPr>
            </a:p>
          </p:txBody>
        </p:sp>
        <p:pic>
          <p:nvPicPr>
            <p:cNvPr id="18" name="Picture 3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728"/>
              <a:ext cx="720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AutoShape 42"/>
          <p:cNvSpPr>
            <a:spLocks noChangeArrowheads="1"/>
          </p:cNvSpPr>
          <p:nvPr/>
        </p:nvSpPr>
        <p:spPr bwMode="auto">
          <a:xfrm>
            <a:off x="5334000" y="2784475"/>
            <a:ext cx="1447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/>
              <a:t>Factorization</a:t>
            </a:r>
          </a:p>
        </p:txBody>
      </p:sp>
      <p:sp>
        <p:nvSpPr>
          <p:cNvPr id="20" name="AutoShape 43"/>
          <p:cNvSpPr>
            <a:spLocks noChangeArrowheads="1"/>
          </p:cNvSpPr>
          <p:nvPr/>
        </p:nvSpPr>
        <p:spPr bwMode="auto">
          <a:xfrm>
            <a:off x="7010400" y="2784475"/>
            <a:ext cx="1447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/>
              <a:t>Else</a:t>
            </a:r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>
            <a:off x="5029200" y="247967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47"/>
          <p:cNvSpPr>
            <a:spLocks noChangeShapeType="1"/>
          </p:cNvSpPr>
          <p:nvPr/>
        </p:nvSpPr>
        <p:spPr bwMode="auto">
          <a:xfrm>
            <a:off x="5943600" y="2479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48"/>
          <p:cNvSpPr>
            <a:spLocks noChangeShapeType="1"/>
          </p:cNvSpPr>
          <p:nvPr/>
        </p:nvSpPr>
        <p:spPr bwMode="auto">
          <a:xfrm>
            <a:off x="7696200" y="24796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50"/>
          <p:cNvSpPr>
            <a:spLocks noChangeShapeType="1"/>
          </p:cNvSpPr>
          <p:nvPr/>
        </p:nvSpPr>
        <p:spPr bwMode="auto">
          <a:xfrm>
            <a:off x="8458200" y="30892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>
            <a:off x="8686800" y="3089275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>
            <a:off x="8001000" y="38512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53"/>
          <p:cNvSpPr>
            <a:spLocks noChangeShapeType="1"/>
          </p:cNvSpPr>
          <p:nvPr/>
        </p:nvSpPr>
        <p:spPr bwMode="auto">
          <a:xfrm>
            <a:off x="8001000" y="45370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54"/>
          <p:cNvSpPr>
            <a:spLocks noChangeShapeType="1"/>
          </p:cNvSpPr>
          <p:nvPr/>
        </p:nvSpPr>
        <p:spPr bwMode="auto">
          <a:xfrm>
            <a:off x="8001000" y="52228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55"/>
          <p:cNvSpPr>
            <a:spLocks noChangeShapeType="1"/>
          </p:cNvSpPr>
          <p:nvPr/>
        </p:nvSpPr>
        <p:spPr bwMode="auto">
          <a:xfrm>
            <a:off x="8001000" y="59086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56"/>
          <p:cNvSpPr>
            <a:spLocks noChangeShapeType="1"/>
          </p:cNvSpPr>
          <p:nvPr/>
        </p:nvSpPr>
        <p:spPr bwMode="auto">
          <a:xfrm flipH="1">
            <a:off x="1752600" y="3089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1752600" y="30892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58"/>
          <p:cNvSpPr>
            <a:spLocks noChangeShapeType="1"/>
          </p:cNvSpPr>
          <p:nvPr/>
        </p:nvSpPr>
        <p:spPr bwMode="auto">
          <a:xfrm>
            <a:off x="2971800" y="30892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59"/>
          <p:cNvSpPr>
            <a:spLocks noChangeShapeType="1"/>
          </p:cNvSpPr>
          <p:nvPr/>
        </p:nvSpPr>
        <p:spPr bwMode="auto">
          <a:xfrm>
            <a:off x="4114800" y="30892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AutoShape 60"/>
          <p:cNvSpPr>
            <a:spLocks/>
          </p:cNvSpPr>
          <p:nvPr/>
        </p:nvSpPr>
        <p:spPr bwMode="auto">
          <a:xfrm rot="16200000">
            <a:off x="2286000" y="4003675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AutoShape 61"/>
          <p:cNvSpPr>
            <a:spLocks noChangeArrowheads="1"/>
          </p:cNvSpPr>
          <p:nvPr/>
        </p:nvSpPr>
        <p:spPr bwMode="auto">
          <a:xfrm>
            <a:off x="1676400" y="5146675"/>
            <a:ext cx="14478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/>
              <a:t>Collinear</a:t>
            </a:r>
          </a:p>
          <a:p>
            <a:pPr algn="ctr"/>
            <a:r>
              <a:rPr lang="en-US" altLang="zh-CN"/>
              <a:t> Factorization</a:t>
            </a: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3505200" y="5146675"/>
            <a:ext cx="15240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zh-CN" dirty="0" err="1"/>
              <a:t>k</a:t>
            </a:r>
            <a:r>
              <a:rPr lang="en-US" altLang="zh-CN" baseline="-25000" dirty="0" err="1"/>
              <a:t>T</a:t>
            </a:r>
            <a:r>
              <a:rPr lang="en-US" altLang="zh-CN" dirty="0"/>
              <a:t> </a:t>
            </a:r>
          </a:p>
          <a:p>
            <a:pPr algn="ctr"/>
            <a:r>
              <a:rPr lang="en-US" altLang="zh-CN" dirty="0"/>
              <a:t> Factorization</a:t>
            </a:r>
          </a:p>
        </p:txBody>
      </p:sp>
      <p:sp>
        <p:nvSpPr>
          <p:cNvPr id="37" name="Line 65"/>
          <p:cNvSpPr>
            <a:spLocks noChangeShapeType="1"/>
          </p:cNvSpPr>
          <p:nvPr/>
        </p:nvSpPr>
        <p:spPr bwMode="auto">
          <a:xfrm>
            <a:off x="4191000" y="46132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8" name="Picture 6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9121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9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824F224F-A567-422F-A45F-290C3A59CB99}" type="datetime1">
              <a:rPr lang="zh-CN" altLang="en-US"/>
              <a:pPr eaLnBrk="1" hangingPunct="1"/>
              <a:t>2014/2/14</a:t>
            </a:fld>
            <a:endParaRPr lang="en-US" altLang="zh-CN"/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FF5E98C-BC86-4648-AB94-96FF728387AE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1229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/>
              <a:t>Calculation in </a:t>
            </a:r>
            <a:r>
              <a:rPr lang="en-US" altLang="zh-CN" sz="3600" dirty="0" smtClean="0"/>
              <a:t>PQCD</a:t>
            </a:r>
            <a:endParaRPr lang="en-US" altLang="zh-CN" sz="3600" dirty="0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925638"/>
            <a:ext cx="801687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DA36A4C-B8B3-4AE4-B790-4F3FCFA79ADF}" type="datetime1">
              <a:rPr lang="zh-CN" altLang="en-US" smtClean="0"/>
              <a:t>2014/2/14</a:t>
            </a:fld>
            <a:endParaRPr lang="en-US" altLang="zh-CN"/>
          </a:p>
        </p:txBody>
      </p:sp>
      <p:sp>
        <p:nvSpPr>
          <p:cNvPr id="614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A7C21D7-34F6-4F0F-81B4-25FF0E2518A1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614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600" dirty="0" smtClean="0"/>
              <a:t>About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Rot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𝑃</m:t>
                        </m:r>
                      </m:sup>
                    </m:sSup>
                    <m:r>
                      <a:rPr lang="en-US" altLang="zh-CN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800" b="0" dirty="0" smtClean="0"/>
              </a:p>
              <a:p>
                <a:pPr eaLnBrk="1" hangingPunct="1"/>
                <a:r>
                  <a:rPr lang="en-US" altLang="zh-CN" sz="2800" dirty="0" err="1" smtClean="0"/>
                  <a:t>Nonet</a:t>
                </a:r>
                <a:r>
                  <a:rPr lang="en-US" altLang="zh-CN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1320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0" smtClean="0">
                            <a:latin typeface="Cambria Math"/>
                          </a:rPr>
                          <m:t>1430</m:t>
                        </m:r>
                      </m:e>
                    </m:d>
                    <m:r>
                      <a:rPr lang="en-US" altLang="zh-CN" sz="28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/>
                          </a:rPr>
                          <m:t>1270</m:t>
                        </m:r>
                      </m:e>
                    </m:d>
                    <m:r>
                      <a:rPr lang="en-US" altLang="zh-CN" sz="28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latin typeface="Cambria Math"/>
                      </a:rPr>
                      <m:t>(1525)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sz="2800" dirty="0"/>
                  <a:t>The spin-2 polarization tensor can be constructed by the spin-1 polarization vector: </a:t>
                </a:r>
              </a:p>
              <a:p>
                <a:pPr eaLnBrk="1" hangingPunct="1"/>
                <a:endParaRPr lang="en-US" altLang="zh-CN" dirty="0" smtClean="0"/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07856"/>
            <a:ext cx="3564903" cy="99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602509"/>
            <a:ext cx="6912768" cy="209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    \begin{eqnarray}&#10;      O_{3}=({\bar{D}}_{\alpha}b_{\alpha})_{V-A}\sum\limits_{q^{\prime}}&#10;           ({\bar{q}}^{\prime}_{\beta} q^{\prime}_{\beta} )_{V-A},&#10;    \ \&#10;    O_{4}=({\bar{D}}_{\beta} b_{\alpha})_{V-A}\sum\limits_{q^{\prime}}&#10;           ({\bar{q}}^{\prime}_{\alpha}q^{\prime}_{\beta} )_{V-A},&#10;    \nonumber \\&#10;        O_{5}=({\bar{D}}_{\alpha}b_{\alpha})_{V-A}\sum\limits_{q^{\prime}}&#10;           ({\bar{q}}^{\prime}_{\beta} q^{\prime}_{\beta} )_{V+A},&#10;    \ \&#10;    O_{6}=({\bar{D}}_{\beta} b_{\alpha})_{V-A}\sum\limits_{q^{\prime}}&#10;           ({\bar{q}}^{\prime}_{\alpha}q^{\prime}_{\beta} )_{V+A},&#10;    \nonumber&#10;    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631.875"/>
  <p:tag name="PICTUREFILESIZE" val="127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 \begin{eqnarray}&#10; A_f=T e^{i\alpha_1}e^{i\beta_1} + P e^{i\alpha_2}e^{i\beta_2}\nonumber&#10; 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59"/>
  <p:tag name="BOXHEIGHT" val="467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 \begin{eqnarray}&#10; \bar A_{\bar f}=T e^{-i\alpha_1}e^{i\beta_1} + P&#10; e^{-i\alpha_2}e^{i\beta_2}\nonumber&#10; 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59"/>
  <p:tag name="BOXHEIGHT" val="467"/>
  <p:tag name="BOXFONT" val="10"/>
  <p:tag name="BOXWRAP" val="False"/>
  <p:tag name="WORKAROUNDTRANSPARENCYBUG" val="False"/>
  <p:tag name="ALLOWFONTSUBSTITUTION" val="False"/>
  <p:tag name="BITMAPFORMAT" val="pngmono"/>
  <p:tag name="ORIGWIDTH" val="286.75"/>
  <p:tag name="PICTUREFILESIZE" val="24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\alpha=\alpha_1-\alpha_2$, $\Delta\beta=\beta_1-\beta_2$, &#10;$r=P/T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59"/>
  <p:tag name="BOXHEIGHT" val="467"/>
  <p:tag name="BOXFONT" val="10"/>
  <p:tag name="BOXWRAP" val="True"/>
  <p:tag name="WORKAROUNDTRANSPARENCYBUG" val="False"/>
  <p:tag name="ALLOWFONTSUBSTITUTION" val="False"/>
  <p:tag name="BITMAPFORMAT" val="pngmono"/>
  <p:tag name="ORIGWIDTH" val="386.875"/>
  <p:tag name="PICTUREFILESIZE" val="26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lpha_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59"/>
  <p:tag name="BOXHEIGHT" val="467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3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beta_i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59"/>
  <p:tag name="BOXHEIGHT" val="467"/>
  <p:tag name="BOXFONT" val="10"/>
  <p:tag name="BOXWRAP" val="False"/>
  <p:tag name="WORKAROUNDTRANSPARENCYBUG" val="False"/>
  <p:tag name="ALLOWFONTSUBSTITUTION" val="False"/>
  <p:tag name="BITMAPFORMAT" val="pngmono"/>
  <p:tag name="ORIGWIDTH" val="16.75"/>
  <p:tag name="PICTUREFILESIZE" val="4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59"/>
  <p:tag name="BOXHEIGHT" val="467"/>
  <p:tag name="BOXFONT" val="10"/>
  <p:tag name="BOXWRAP" val="False"/>
  <p:tag name="WORKAROUNDTRANSPARENCYBUG" val="False"/>
  <p:tag name="ALLOWFONTSUBSTITUTION" val="False"/>
  <p:tag name="BITMAPFORMAT" val="pngmono"/>
  <p:tag name="ORIGWIDTH" val="14.875"/>
  <p:tag name="PICTUREFILESIZE" val="2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59"/>
  <p:tag name="BOXHEIGHT" val="467"/>
  <p:tag name="BOXFONT" val="10"/>
  <p:tag name="BOXWRAP" val="False"/>
  <p:tag name="WORKAROUNDTRANSPARENCYBUG" val="False"/>
  <p:tag name="ALLOWFONTSUBSTITUTION" val="False"/>
  <p:tag name="BITMAPFORMAT" val="pngmono"/>
  <p:tag name="ORIGWIDTH" val="15.875"/>
  <p:tag name="PICTUREFILESIZE" val="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    \begin{eqnarray}&#10;     O_{7}=\frac{3}{2}({\bar{D}}_{\alpha}b_{\alpha})_{V-A}&#10;           \sum\limits_{q^{\prime}}e_{q^{\prime}}&#10;           ({\bar{q}}^{\prime}_{\beta} q^{\prime}_{\beta} )_{V+A},&#10;    \ \&#10;    O_{8}=\frac{3}{2}({\bar{D}}_{\beta} b_{\alpha})_{V-A}&#10;           \sum\limits_{q^{\prime}}e_{q^{\prime}}&#10;           ({\bar{q}}^{\prime}_{\alpha}q^{\prime}_{\beta} )_{V+A},&#10;    \nonumber \\&#10;     O_{9}=\frac{3}{2}({\bar{D}}_{\alpha}b_{\alpha})_{V-A}&#10;           \sum\limits_{q^{\prime}}e_{q^{\prime}}&#10;           ({\bar{q}}^{\prime}_{\beta} q^{\prime}_{\beta} )_{V-A},&#10;    \ \&#10;    O_{10}=\frac{3}{2}({\bar{D}}_{\beta} b_{\alpha})_{V-A}&#10;           \sum\limits_{q^{\prime}}e_{q^{\prime}}&#10;           ({\bar{q}}^{\prime}_{\alpha}q^{\prime}_{\beta} )_{V-A},&#10;    \nonumber&#10;    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21"/>
  <p:tag name="PICTUREFILESIZE" val="16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    \begin{eqnarray}&#10;     O_{7\gamma}&amp;=&amp;-\frac{e}{4\pi^2}{\bar{D}}_{\alpha}\sigma^{\mu\nu}(m_D P_L+m_b&#10;     P_R)b_{\alpha}F_{\mu\nu},&#10;    \nonumber\\&#10;    O_{8g}&amp;=&amp;-\frac{g}{4\pi^2}{\bar{D}}_{\alpha}\sigma^{\mu\nu}(m_D P_L+m_b&#10;     P_R)T^a_{\alpha\beta}b_{\beta}G^a_{\mu\nu}.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463"/>
  <p:tag name="PICTUREFILESIZE" val="90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    \begin{eqnarray}&#10;  O^{q}_{1}=({\bar{q}}_{\alpha}b_{\beta} )_{V-A}&#10;               ({\bar{D}}_{\beta} q_{\alpha})_{V-A},&#10;    \ \ &#10;   O^{q}_{2}=({\bar{q}}_{\alpha}b_{\alpha})_{V-A}&#10;               ({\bar{D}}_{\beta} q_{\beta} )_{V-A}&#10;    \nonumber&#10;    \end{eqnarray}&#10;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565"/>
  <p:tag name="PICTUREFILESIZE" val="56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$\langle f|O_i|B\rangle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0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75.875"/>
  <p:tag name="PICTUREFILESIZE" val="9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}&#10;\langle f|{\cal H}|B\rangle=&#10;\langle f|{\cal H}_{\rm{eff}}|B\rangle &#10;=\frac{G_F}{\sqrt{2}}V_{\rm{CKM}}C_i(\mu)&#10;\langle f|O_i(\mu)|B\rangle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487"/>
  <p:tag name="PICTUREFILESIZE" val="56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$\langle f|{\cal H}|B\rangle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0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72"/>
  <p:tag name="PICTUREFILESIZE" val="9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 \begin{eqnarray}&#10; A_{\rm{CP}}^{\rm{dir}}\equiv\frac{\Gamma(B^-\to f^-)-\Gamma(B^+\to f^+)}{\Gamma(B^-\to f^-)+\Gamma(B^+\to f^+)}\nonumber&#10; 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59"/>
  <p:tag name="BOXHEIGHT" val="467"/>
  <p:tag name="BOXFONT" val="10"/>
  <p:tag name="BOXWRAP" val="True"/>
  <p:tag name="WORKAROUNDTRANSPARENCYBUG" val="False"/>
  <p:tag name="ALLOWFONTSUBSTITUTION" val="False"/>
  <p:tag name="BITMAPFORMAT" val="pngmono"/>
  <p:tag name="ORIGWIDTH" val="351.875"/>
  <p:tag name="PICTUREFILESIZE" val="41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 \begin{eqnarray}&#10; A_{\rm{CP}}^{\rm{dir}}=\frac{2r\sin(\Delta\alpha)\sin(\Delta\beta)}&#10;             {1+r^2+2r\cos(\Delta\alpha)\cos(\Delta\beta)}\nonumber&#10; 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659"/>
  <p:tag name="BOXHEIGHT" val="467"/>
  <p:tag name="BOXFONT" val="10"/>
  <p:tag name="BOXWRAP" val="True"/>
  <p:tag name="WORKAROUNDTRANSPARENCYBUG" val="False"/>
  <p:tag name="ALLOWFONTSUBSTITUTION" val="False"/>
  <p:tag name="BITMAPFORMAT" val="pngmono"/>
  <p:tag name="ORIGWIDTH" val="367.875"/>
  <p:tag name="PICTUREFILESIZE" val="503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619</Words>
  <Application>Microsoft Office PowerPoint</Application>
  <PresentationFormat>全屏显示(4:3)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Equation</vt:lpstr>
      <vt:lpstr>Charmless B to VT decays in PQCD</vt:lpstr>
      <vt:lpstr>Content</vt:lpstr>
      <vt:lpstr>Introduction</vt:lpstr>
      <vt:lpstr>PowerPoint 演示文稿</vt:lpstr>
      <vt:lpstr>Calculation of B meson two body non-leptonic decays</vt:lpstr>
      <vt:lpstr>PowerPoint 演示文稿</vt:lpstr>
      <vt:lpstr>PowerPoint 演示文稿</vt:lpstr>
      <vt:lpstr>Calculation in PQCD</vt:lpstr>
      <vt:lpstr>About tensor</vt:lpstr>
      <vt:lpstr>Similarities with Vector mesons</vt:lpstr>
      <vt:lpstr>Difference of wave function behavior</vt:lpstr>
      <vt:lpstr>Topological Tree Diagrams in PQCD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Charmless B to VT decays in PQCD</dc:title>
  <dc:creator>Lirh</dc:creator>
  <cp:lastModifiedBy>Li RunHui</cp:lastModifiedBy>
  <cp:revision>122</cp:revision>
  <dcterms:created xsi:type="dcterms:W3CDTF">2014-02-10T06:14:07Z</dcterms:created>
  <dcterms:modified xsi:type="dcterms:W3CDTF">2014-02-13T21:05:27Z</dcterms:modified>
</cp:coreProperties>
</file>